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24"/>
  </p:notesMasterIdLst>
  <p:sldIdLst>
    <p:sldId id="256" r:id="rId2"/>
    <p:sldId id="258" r:id="rId3"/>
    <p:sldId id="259" r:id="rId4"/>
    <p:sldId id="305" r:id="rId5"/>
    <p:sldId id="306" r:id="rId6"/>
    <p:sldId id="308" r:id="rId7"/>
    <p:sldId id="333" r:id="rId8"/>
    <p:sldId id="334" r:id="rId9"/>
    <p:sldId id="320" r:id="rId10"/>
    <p:sldId id="335" r:id="rId11"/>
    <p:sldId id="336" r:id="rId12"/>
    <p:sldId id="337" r:id="rId13"/>
    <p:sldId id="338" r:id="rId14"/>
    <p:sldId id="340" r:id="rId15"/>
    <p:sldId id="339" r:id="rId16"/>
    <p:sldId id="341" r:id="rId17"/>
    <p:sldId id="342" r:id="rId18"/>
    <p:sldId id="345" r:id="rId19"/>
    <p:sldId id="346" r:id="rId20"/>
    <p:sldId id="347" r:id="rId21"/>
    <p:sldId id="266" r:id="rId22"/>
    <p:sldId id="268" r:id="rId23"/>
  </p:sldIdLst>
  <p:sldSz cx="9144000" cy="5143500" type="screen16x9"/>
  <p:notesSz cx="6858000" cy="9144000"/>
  <p:embeddedFontLst>
    <p:embeddedFont>
      <p:font typeface="Didact Gothic" panose="00000500000000000000" pitchFamily="2" charset="0"/>
      <p:regular r:id="rId25"/>
    </p:embeddedFont>
    <p:embeddedFont>
      <p:font typeface="Montserrat ExtraBold" panose="00000900000000000000" pitchFamily="2" charset="0"/>
      <p:bold r:id="rId26"/>
      <p:boldItalic r:id="rId27"/>
    </p:embeddedFont>
    <p:embeddedFont>
      <p:font typeface="Old Standard TT" panose="020B0604020202020204" charset="0"/>
      <p:regular r:id="rId28"/>
      <p:bold r:id="rId29"/>
      <p: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E6840E-6E13-46EC-B540-FD7D8792A3E8}">
  <a:tblStyle styleId="{A4E6840E-6E13-46EC-B540-FD7D8792A3E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6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8" Type="http://schemas.openxmlformats.org/officeDocument/2006/relationships/slide" Target="slides/slide7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11dd3286a6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11dd3286a6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861490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17525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94553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3903808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1dd3286a66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1dd3286a66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49546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090662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51276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105364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38707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76190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1dd3286a66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1dd3286a66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944948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11dd3286a66_0_2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11dd3286a66_0_2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bd6c00e73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bd6c00e73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612205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83824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99f2f57a71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99f2f57a71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5135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1dd3286a66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1dd3286a66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767101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947311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99f2f57a71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99f2f57a71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80112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84100" y="1479650"/>
            <a:ext cx="6175800" cy="16404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724250" y="3265350"/>
            <a:ext cx="5695500" cy="3936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2" name="Google Shape;12;p2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" name="Google Shape;13;p2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6" name="Google Shape;16;p2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Google Shape;18;p2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04;p30">
            <a:extLst>
              <a:ext uri="{FF2B5EF4-FFF2-40B4-BE49-F238E27FC236}">
                <a16:creationId xmlns:a16="http://schemas.microsoft.com/office/drawing/2014/main" id="{F64EB6D4-C8FD-D03E-BCE3-03815B13AD07}"/>
              </a:ext>
            </a:extLst>
          </p:cNvPr>
          <p:cNvSpPr txBox="1">
            <a:spLocks/>
          </p:cNvSpPr>
          <p:nvPr userDrawn="1"/>
        </p:nvSpPr>
        <p:spPr>
          <a:xfrm>
            <a:off x="0" y="-7950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ctr">
              <a:buFont typeface="Didact Gothic"/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</a:p>
          <a:p>
            <a:pPr marL="0" indent="0" algn="ctr">
              <a:buFont typeface="Didact Gothic"/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23</a:t>
            </a:r>
            <a:endParaRPr lang="en" dirty="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" name="Google Shape;304;p30">
            <a:extLst>
              <a:ext uri="{FF2B5EF4-FFF2-40B4-BE49-F238E27FC236}">
                <a16:creationId xmlns:a16="http://schemas.microsoft.com/office/drawing/2014/main" id="{74275E99-0AAD-7734-DDF7-18FD93C9C4D9}"/>
              </a:ext>
            </a:extLst>
          </p:cNvPr>
          <p:cNvSpPr txBox="1">
            <a:spLocks/>
          </p:cNvSpPr>
          <p:nvPr userDrawn="1"/>
        </p:nvSpPr>
        <p:spPr>
          <a:xfrm>
            <a:off x="8523648" y="4613528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ctr">
              <a:buFont typeface="Didact Gothic"/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</a:p>
          <a:p>
            <a:pPr marL="0" indent="0" algn="ctr">
              <a:buFont typeface="Didact Gothic"/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23</a:t>
            </a:r>
            <a:endParaRPr lang="en" dirty="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1751250" y="2576650"/>
            <a:ext cx="5641500" cy="535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3097150" y="3238237"/>
            <a:ext cx="2949900" cy="713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5" name="Google Shape;25;p3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" name="Google Shape;27;p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1" name="Google Shape;31;p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04;p30">
            <a:extLst>
              <a:ext uri="{FF2B5EF4-FFF2-40B4-BE49-F238E27FC236}">
                <a16:creationId xmlns:a16="http://schemas.microsoft.com/office/drawing/2014/main" id="{08EB95BD-3B64-6720-CEE8-A87289936679}"/>
              </a:ext>
            </a:extLst>
          </p:cNvPr>
          <p:cNvSpPr txBox="1">
            <a:spLocks/>
          </p:cNvSpPr>
          <p:nvPr userDrawn="1"/>
        </p:nvSpPr>
        <p:spPr>
          <a:xfrm>
            <a:off x="0" y="-7950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ctr">
              <a:buFont typeface="Didact Gothic"/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</a:p>
          <a:p>
            <a:pPr marL="0" indent="0" algn="ctr">
              <a:buFont typeface="Didact Gothic"/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23</a:t>
            </a:r>
            <a:endParaRPr lang="en" dirty="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" name="Google Shape;304;p30">
            <a:extLst>
              <a:ext uri="{FF2B5EF4-FFF2-40B4-BE49-F238E27FC236}">
                <a16:creationId xmlns:a16="http://schemas.microsoft.com/office/drawing/2014/main" id="{856B3807-1AF5-5DCC-ED61-799A1779BAC4}"/>
              </a:ext>
            </a:extLst>
          </p:cNvPr>
          <p:cNvSpPr txBox="1">
            <a:spLocks/>
          </p:cNvSpPr>
          <p:nvPr userDrawn="1"/>
        </p:nvSpPr>
        <p:spPr>
          <a:xfrm>
            <a:off x="8523648" y="4613528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ctr">
              <a:buFont typeface="Didact Gothic"/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</a:p>
          <a:p>
            <a:pPr marL="0" indent="0" algn="ctr">
              <a:buFont typeface="Didact Gothic"/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23</a:t>
            </a:r>
            <a:endParaRPr lang="en" dirty="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3" name="Google Shape;43;p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4" name="Google Shape;44;p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5" name="Google Shape;45;p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6" name="Google Shape;46;p5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1"/>
          </p:nvPr>
        </p:nvSpPr>
        <p:spPr>
          <a:xfrm>
            <a:off x="2138887" y="1854447"/>
            <a:ext cx="2752200" cy="539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200"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2"/>
          </p:nvPr>
        </p:nvSpPr>
        <p:spPr>
          <a:xfrm>
            <a:off x="4267224" y="3232125"/>
            <a:ext cx="2752200" cy="5394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200" b="1"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Montserrat ExtraBold"/>
              <a:buNone/>
              <a:defRPr sz="2500" b="0"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3"/>
          </p:nvPr>
        </p:nvSpPr>
        <p:spPr>
          <a:xfrm>
            <a:off x="5103324" y="1626300"/>
            <a:ext cx="3320700" cy="995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subTitle" idx="4"/>
          </p:nvPr>
        </p:nvSpPr>
        <p:spPr>
          <a:xfrm>
            <a:off x="719976" y="3003975"/>
            <a:ext cx="3269100" cy="995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title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8"/>
          <p:cNvSpPr txBox="1">
            <a:spLocks noGrp="1"/>
          </p:cNvSpPr>
          <p:nvPr>
            <p:ph type="title"/>
          </p:nvPr>
        </p:nvSpPr>
        <p:spPr>
          <a:xfrm>
            <a:off x="1546625" y="1307100"/>
            <a:ext cx="6050700" cy="25293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70" name="Google Shape;70;p8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71" name="Google Shape;71;p8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2" name="Google Shape;72;p8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3" name="Google Shape;73;p8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4" name="Google Shape;74;p8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5" name="Google Shape;75;p8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6" name="Google Shape;76;p8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" name="Google Shape;77;p8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8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04;p30">
            <a:extLst>
              <a:ext uri="{FF2B5EF4-FFF2-40B4-BE49-F238E27FC236}">
                <a16:creationId xmlns:a16="http://schemas.microsoft.com/office/drawing/2014/main" id="{D3C31C46-738C-6429-2C51-1008F613FDB8}"/>
              </a:ext>
            </a:extLst>
          </p:cNvPr>
          <p:cNvSpPr txBox="1">
            <a:spLocks/>
          </p:cNvSpPr>
          <p:nvPr userDrawn="1"/>
        </p:nvSpPr>
        <p:spPr>
          <a:xfrm>
            <a:off x="-21425" y="-9451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ctr">
              <a:buFont typeface="Didact Gothic"/>
              <a:buNone/>
            </a:pP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</a:p>
          <a:p>
            <a:pPr marL="0" indent="0" algn="ctr">
              <a:buFont typeface="Didact Gothic"/>
              <a:buNone/>
            </a:pP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23</a:t>
            </a:r>
          </a:p>
        </p:txBody>
      </p:sp>
      <p:sp>
        <p:nvSpPr>
          <p:cNvPr id="3" name="Google Shape;304;p30">
            <a:extLst>
              <a:ext uri="{FF2B5EF4-FFF2-40B4-BE49-F238E27FC236}">
                <a16:creationId xmlns:a16="http://schemas.microsoft.com/office/drawing/2014/main" id="{97328D0D-1FF2-714A-5335-B2B1BE5D18EB}"/>
              </a:ext>
            </a:extLst>
          </p:cNvPr>
          <p:cNvSpPr txBox="1">
            <a:spLocks/>
          </p:cNvSpPr>
          <p:nvPr userDrawn="1"/>
        </p:nvSpPr>
        <p:spPr>
          <a:xfrm>
            <a:off x="8499000" y="4607700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ctr">
              <a:buFont typeface="Didact Gothic"/>
              <a:buNone/>
            </a:pP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</a:p>
          <a:p>
            <a:pPr marL="0" indent="0" algn="ctr">
              <a:buFont typeface="Didact Gothic"/>
              <a:buNone/>
            </a:pP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23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>
            <a:spLocks noGrp="1"/>
          </p:cNvSpPr>
          <p:nvPr>
            <p:ph type="title"/>
          </p:nvPr>
        </p:nvSpPr>
        <p:spPr>
          <a:xfrm>
            <a:off x="1380631" y="1148650"/>
            <a:ext cx="2803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2" hasCustomPrompt="1"/>
          </p:nvPr>
        </p:nvSpPr>
        <p:spPr>
          <a:xfrm>
            <a:off x="4962573" y="2352463"/>
            <a:ext cx="535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1"/>
          </p:nvPr>
        </p:nvSpPr>
        <p:spPr>
          <a:xfrm>
            <a:off x="843710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3"/>
          </p:nvPr>
        </p:nvSpPr>
        <p:spPr>
          <a:xfrm>
            <a:off x="1378248" y="2352463"/>
            <a:ext cx="2803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4" hasCustomPrompt="1"/>
          </p:nvPr>
        </p:nvSpPr>
        <p:spPr>
          <a:xfrm>
            <a:off x="840948" y="2352463"/>
            <a:ext cx="5373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subTitle" idx="5"/>
          </p:nvPr>
        </p:nvSpPr>
        <p:spPr>
          <a:xfrm>
            <a:off x="840947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24" name="Google Shape;124;p13"/>
          <p:cNvSpPr txBox="1">
            <a:spLocks noGrp="1"/>
          </p:cNvSpPr>
          <p:nvPr>
            <p:ph type="title" idx="6"/>
          </p:nvPr>
        </p:nvSpPr>
        <p:spPr>
          <a:xfrm>
            <a:off x="1380631" y="3556275"/>
            <a:ext cx="2803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title" idx="7" hasCustomPrompt="1"/>
          </p:nvPr>
        </p:nvSpPr>
        <p:spPr>
          <a:xfrm>
            <a:off x="843091" y="3556275"/>
            <a:ext cx="5373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>
            <a:spLocks noGrp="1"/>
          </p:cNvSpPr>
          <p:nvPr>
            <p:ph type="subTitle" idx="8"/>
          </p:nvPr>
        </p:nvSpPr>
        <p:spPr>
          <a:xfrm>
            <a:off x="843710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27" name="Google Shape;127;p13"/>
          <p:cNvSpPr txBox="1">
            <a:spLocks noGrp="1"/>
          </p:cNvSpPr>
          <p:nvPr>
            <p:ph type="title" idx="9"/>
          </p:nvPr>
        </p:nvSpPr>
        <p:spPr>
          <a:xfrm>
            <a:off x="5502253" y="1148650"/>
            <a:ext cx="28008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title" idx="13" hasCustomPrompt="1"/>
          </p:nvPr>
        </p:nvSpPr>
        <p:spPr>
          <a:xfrm>
            <a:off x="4964707" y="1148650"/>
            <a:ext cx="535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4"/>
          </p:nvPr>
        </p:nvSpPr>
        <p:spPr>
          <a:xfrm>
            <a:off x="4965334" y="1600083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 idx="15"/>
          </p:nvPr>
        </p:nvSpPr>
        <p:spPr>
          <a:xfrm>
            <a:off x="5499872" y="2352463"/>
            <a:ext cx="28008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16" hasCustomPrompt="1"/>
          </p:nvPr>
        </p:nvSpPr>
        <p:spPr>
          <a:xfrm>
            <a:off x="843091" y="1148650"/>
            <a:ext cx="5373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2" name="Google Shape;132;p13"/>
          <p:cNvSpPr txBox="1">
            <a:spLocks noGrp="1"/>
          </p:cNvSpPr>
          <p:nvPr>
            <p:ph type="subTitle" idx="17"/>
          </p:nvPr>
        </p:nvSpPr>
        <p:spPr>
          <a:xfrm>
            <a:off x="4962571" y="280394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18"/>
          </p:nvPr>
        </p:nvSpPr>
        <p:spPr>
          <a:xfrm>
            <a:off x="5502253" y="3556275"/>
            <a:ext cx="28008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19" hasCustomPrompt="1"/>
          </p:nvPr>
        </p:nvSpPr>
        <p:spPr>
          <a:xfrm>
            <a:off x="4964707" y="3556275"/>
            <a:ext cx="5352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20"/>
          </p:nvPr>
        </p:nvSpPr>
        <p:spPr>
          <a:xfrm>
            <a:off x="4965334" y="4007804"/>
            <a:ext cx="2805600" cy="5277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21"/>
          </p:nvPr>
        </p:nvSpPr>
        <p:spPr>
          <a:xfrm>
            <a:off x="720000" y="527825"/>
            <a:ext cx="7704000" cy="622800"/>
          </a:xfrm>
          <a:prstGeom prst="rect">
            <a:avLst/>
          </a:prstGeom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37" name="Google Shape;137;p13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38" name="Google Shape;138;p13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9" name="Google Shape;139;p13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0" name="Google Shape;140;p13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41" name="Google Shape;141;p13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>
            <a:spLocks noGrp="1"/>
          </p:cNvSpPr>
          <p:nvPr>
            <p:ph type="title"/>
          </p:nvPr>
        </p:nvSpPr>
        <p:spPr>
          <a:xfrm>
            <a:off x="1076100" y="1482813"/>
            <a:ext cx="7002000" cy="14133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4"/>
          <p:cNvSpPr txBox="1">
            <a:spLocks noGrp="1"/>
          </p:cNvSpPr>
          <p:nvPr>
            <p:ph type="subTitle" idx="1"/>
          </p:nvPr>
        </p:nvSpPr>
        <p:spPr>
          <a:xfrm>
            <a:off x="2045700" y="3106513"/>
            <a:ext cx="5062800" cy="57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5" name="Google Shape;145;p14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146" name="Google Shape;146;p14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7" name="Google Shape;147;p14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8" name="Google Shape;148;p14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9" name="Google Shape;149;p14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0" name="Google Shape;150;p14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51" name="Google Shape;151;p14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rgbClr val="19191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52" name="Google Shape;152;p14"/>
          <p:cNvSpPr/>
          <p:nvPr/>
        </p:nvSpPr>
        <p:spPr>
          <a:xfrm>
            <a:off x="8712900" y="124175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4"/>
          <p:cNvSpPr/>
          <p:nvPr/>
        </p:nvSpPr>
        <p:spPr>
          <a:xfrm>
            <a:off x="181925" y="4751950"/>
            <a:ext cx="273300" cy="273300"/>
          </a:xfrm>
          <a:prstGeom prst="star4">
            <a:avLst>
              <a:gd name="adj" fmla="val 12500"/>
            </a:avLst>
          </a:prstGeom>
          <a:solidFill>
            <a:srgbClr val="19191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304;p30">
            <a:extLst>
              <a:ext uri="{FF2B5EF4-FFF2-40B4-BE49-F238E27FC236}">
                <a16:creationId xmlns:a16="http://schemas.microsoft.com/office/drawing/2014/main" id="{373ACE31-0574-F1E5-71BE-79DBEE6453EC}"/>
              </a:ext>
            </a:extLst>
          </p:cNvPr>
          <p:cNvSpPr txBox="1">
            <a:spLocks/>
          </p:cNvSpPr>
          <p:nvPr userDrawn="1"/>
        </p:nvSpPr>
        <p:spPr>
          <a:xfrm>
            <a:off x="-21425" y="-9451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ctr">
              <a:buFont typeface="Didact Gothic"/>
              <a:buNone/>
            </a:pP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</a:p>
          <a:p>
            <a:pPr marL="0" indent="0" algn="ctr">
              <a:buFont typeface="Didact Gothic"/>
              <a:buNone/>
            </a:pP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23</a:t>
            </a:r>
          </a:p>
        </p:txBody>
      </p:sp>
      <p:sp>
        <p:nvSpPr>
          <p:cNvPr id="3" name="Google Shape;304;p30">
            <a:extLst>
              <a:ext uri="{FF2B5EF4-FFF2-40B4-BE49-F238E27FC236}">
                <a16:creationId xmlns:a16="http://schemas.microsoft.com/office/drawing/2014/main" id="{CCA0A5AB-01B2-AD2A-25BD-136204D00453}"/>
              </a:ext>
            </a:extLst>
          </p:cNvPr>
          <p:cNvSpPr txBox="1">
            <a:spLocks/>
          </p:cNvSpPr>
          <p:nvPr userDrawn="1"/>
        </p:nvSpPr>
        <p:spPr>
          <a:xfrm>
            <a:off x="8538300" y="4605512"/>
            <a:ext cx="622500" cy="53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ctr">
              <a:buFont typeface="Didact Gothic"/>
              <a:buNone/>
            </a:pP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20</a:t>
            </a:r>
          </a:p>
          <a:p>
            <a:pPr marL="0" indent="0" algn="ctr">
              <a:buFont typeface="Didact Gothic"/>
              <a:buNone/>
            </a:pPr>
            <a:r>
              <a:rPr lang="en" dirty="0">
                <a:latin typeface="Old Standard TT"/>
                <a:ea typeface="Old Standard TT"/>
                <a:cs typeface="Old Standard TT"/>
                <a:sym typeface="Old Standard TT"/>
              </a:rPr>
              <a:t>23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0" name="Google Shape;280;p25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1" name="Google Shape;281;p25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2" name="Google Shape;282;p25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3" name="Google Shape;283;p25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84" name="Google Shape;284;p25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6" name="Google Shape;286;p26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287" name="Google Shape;287;p26"/>
            <p:cNvCxnSpPr/>
            <p:nvPr/>
          </p:nvCxnSpPr>
          <p:spPr>
            <a:xfrm>
              <a:off x="-21425" y="2571750"/>
              <a:ext cx="653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8" name="Google Shape;288;p26"/>
            <p:cNvCxnSpPr/>
            <p:nvPr/>
          </p:nvCxnSpPr>
          <p:spPr>
            <a:xfrm>
              <a:off x="-35700" y="529972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89" name="Google Shape;289;p26"/>
            <p:cNvCxnSpPr/>
            <p:nvPr/>
          </p:nvCxnSpPr>
          <p:spPr>
            <a:xfrm rot="5400000">
              <a:off x="-1965275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90" name="Google Shape;290;p26"/>
          <p:cNvSpPr/>
          <p:nvPr/>
        </p:nvSpPr>
        <p:spPr>
          <a:xfrm>
            <a:off x="181925" y="124175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ld Standard TT"/>
              <a:buNone/>
              <a:defRPr sz="3500" b="1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8" r:id="rId5"/>
    <p:sldLayoutId id="2147483659" r:id="rId6"/>
    <p:sldLayoutId id="2147483660" r:id="rId7"/>
    <p:sldLayoutId id="2147483671" r:id="rId8"/>
    <p:sldLayoutId id="2147483672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0"/>
          <p:cNvSpPr txBox="1">
            <a:spLocks noGrp="1"/>
          </p:cNvSpPr>
          <p:nvPr>
            <p:ph type="ctrTitle"/>
          </p:nvPr>
        </p:nvSpPr>
        <p:spPr>
          <a:xfrm>
            <a:off x="1295972" y="1629421"/>
            <a:ext cx="6651745" cy="168442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dk1"/>
                </a:solidFill>
              </a:rPr>
              <a:t>Exploring the Spotify Artist Network: A Comprehensive Analysis and Network-based Insights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497502" y="1660790"/>
            <a:ext cx="7926497" cy="23268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Third and final step was: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Filtering Artists based on Spotify Availability and Popularity Scores: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Developed a separate script to interact with the Spotify API.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Retrieved popularity scores for each artist in the cleaned dataset.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Used the list of unique artist names to search on the Spotify platform.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Excluded artists not found on Spotify, indicating potential lack of popularity or limited availability.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Filtered out artists with popularity scores below a predefined threshold (e.g., 50) to focus on more prominent figures.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Saved remaining artist names and their corresponding popularity scores for subsequent analysis.</a:t>
            </a:r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568846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Data Collection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4242247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647810" y="1537036"/>
            <a:ext cx="7848378" cy="23268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Initialize an empty undirected graph (G) using the </a:t>
            </a:r>
            <a:r>
              <a:rPr lang="en-US" sz="1400" dirty="0" err="1"/>
              <a:t>NetworkX</a:t>
            </a:r>
            <a:r>
              <a:rPr lang="en-US" sz="1400" dirty="0"/>
              <a:t> library.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This graph will represent the connections between artists.</a:t>
            </a:r>
          </a:p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Add the main artist as a node to the graph.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Use the main artist's name as the node label.</a:t>
            </a:r>
          </a:p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Utilize the Spotify API to retrieve information about related artists.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200" dirty="0"/>
              <a:t>Access the API to obtain a list of related artists associated with the main artist.</a:t>
            </a:r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568846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Network Construction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3208501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699374" y="1482035"/>
            <a:ext cx="7848378" cy="23268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For each related artist: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Extract the artist's name.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Add a node representing the related artist to the graph.</a:t>
            </a:r>
          </a:p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Create edges between the main artist and each related artist.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Establish an edge between the main artist node and each related artist node in the graph.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edge signifies the relationship between the main artist and their related artists.</a:t>
            </a:r>
            <a:endParaRPr lang="en-US" sz="1000" dirty="0"/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568846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Network Construction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471205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699374" y="1482035"/>
            <a:ext cx="7848378" cy="23268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In this project, various network analysis techniques were employed to analyze the artist network in the Spotify dataset. Here's a summary of the techniques used</a:t>
            </a:r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568846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Network Analysis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7763409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2"/>
          <p:cNvSpPr txBox="1">
            <a:spLocks noGrp="1"/>
          </p:cNvSpPr>
          <p:nvPr>
            <p:ph type="title"/>
          </p:nvPr>
        </p:nvSpPr>
        <p:spPr>
          <a:xfrm>
            <a:off x="1180020" y="1939568"/>
            <a:ext cx="2923233" cy="691698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Connected Components algorithm</a:t>
            </a:r>
            <a:endParaRPr dirty="0"/>
          </a:p>
        </p:txBody>
      </p:sp>
      <p:sp>
        <p:nvSpPr>
          <p:cNvPr id="324" name="Google Shape;324;p32"/>
          <p:cNvSpPr txBox="1">
            <a:spLocks noGrp="1"/>
          </p:cNvSpPr>
          <p:nvPr>
            <p:ph type="title" idx="4"/>
          </p:nvPr>
        </p:nvSpPr>
        <p:spPr>
          <a:xfrm>
            <a:off x="4415639" y="1946168"/>
            <a:ext cx="537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29" name="Google Shape;329;p32"/>
          <p:cNvSpPr txBox="1">
            <a:spLocks noGrp="1"/>
          </p:cNvSpPr>
          <p:nvPr>
            <p:ph type="title" idx="9"/>
          </p:nvPr>
        </p:nvSpPr>
        <p:spPr>
          <a:xfrm>
            <a:off x="4893567" y="1905059"/>
            <a:ext cx="3315625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Shortest Paths algorithm</a:t>
            </a:r>
            <a:endParaRPr dirty="0"/>
          </a:p>
        </p:txBody>
      </p:sp>
      <p:sp>
        <p:nvSpPr>
          <p:cNvPr id="330" name="Google Shape;330;p32"/>
          <p:cNvSpPr txBox="1">
            <a:spLocks noGrp="1"/>
          </p:cNvSpPr>
          <p:nvPr>
            <p:ph type="title" idx="13"/>
          </p:nvPr>
        </p:nvSpPr>
        <p:spPr>
          <a:xfrm>
            <a:off x="4415639" y="2977418"/>
            <a:ext cx="535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33" name="Google Shape;333;p32"/>
          <p:cNvSpPr txBox="1">
            <a:spLocks noGrp="1"/>
          </p:cNvSpPr>
          <p:nvPr>
            <p:ph type="title" idx="16"/>
          </p:nvPr>
        </p:nvSpPr>
        <p:spPr>
          <a:xfrm>
            <a:off x="664341" y="1946168"/>
            <a:ext cx="537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38" name="Google Shape;338;p32"/>
          <p:cNvSpPr txBox="1">
            <a:spLocks noGrp="1"/>
          </p:cNvSpPr>
          <p:nvPr>
            <p:ph type="title" idx="21"/>
          </p:nvPr>
        </p:nvSpPr>
        <p:spPr>
          <a:xfrm>
            <a:off x="600319" y="769408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Algorithms</a:t>
            </a:r>
            <a:endParaRPr dirty="0"/>
          </a:p>
        </p:txBody>
      </p:sp>
      <p:sp>
        <p:nvSpPr>
          <p:cNvPr id="16" name="Google Shape;332;p32">
            <a:extLst>
              <a:ext uri="{FF2B5EF4-FFF2-40B4-BE49-F238E27FC236}">
                <a16:creationId xmlns:a16="http://schemas.microsoft.com/office/drawing/2014/main" id="{39ABC153-957E-AA9F-1A7E-74911B2DB9A9}"/>
              </a:ext>
            </a:extLst>
          </p:cNvPr>
          <p:cNvSpPr txBox="1">
            <a:spLocks/>
          </p:cNvSpPr>
          <p:nvPr/>
        </p:nvSpPr>
        <p:spPr>
          <a:xfrm>
            <a:off x="4947421" y="3115806"/>
            <a:ext cx="280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2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-US" dirty="0"/>
              <a:t>Betweenness Centrality</a:t>
            </a:r>
          </a:p>
        </p:txBody>
      </p:sp>
      <p:sp>
        <p:nvSpPr>
          <p:cNvPr id="19" name="Google Shape;324;p32">
            <a:extLst>
              <a:ext uri="{FF2B5EF4-FFF2-40B4-BE49-F238E27FC236}">
                <a16:creationId xmlns:a16="http://schemas.microsoft.com/office/drawing/2014/main" id="{900836FD-13DF-895A-35B4-DF5F7A2FB71C}"/>
              </a:ext>
            </a:extLst>
          </p:cNvPr>
          <p:cNvSpPr txBox="1">
            <a:spLocks/>
          </p:cNvSpPr>
          <p:nvPr/>
        </p:nvSpPr>
        <p:spPr>
          <a:xfrm>
            <a:off x="642720" y="3006745"/>
            <a:ext cx="537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2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" dirty="0"/>
              <a:t>03</a:t>
            </a:r>
          </a:p>
        </p:txBody>
      </p:sp>
      <p:sp>
        <p:nvSpPr>
          <p:cNvPr id="20" name="Google Shape;329;p32">
            <a:extLst>
              <a:ext uri="{FF2B5EF4-FFF2-40B4-BE49-F238E27FC236}">
                <a16:creationId xmlns:a16="http://schemas.microsoft.com/office/drawing/2014/main" id="{A16E8A2A-8164-AB27-9C93-DD947858D02F}"/>
              </a:ext>
            </a:extLst>
          </p:cNvPr>
          <p:cNvSpPr txBox="1">
            <a:spLocks/>
          </p:cNvSpPr>
          <p:nvPr/>
        </p:nvSpPr>
        <p:spPr>
          <a:xfrm>
            <a:off x="1178953" y="3174828"/>
            <a:ext cx="280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2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-US" dirty="0"/>
              <a:t>Degree Distribution technique</a:t>
            </a:r>
          </a:p>
        </p:txBody>
      </p:sp>
      <p:sp>
        <p:nvSpPr>
          <p:cNvPr id="2" name="Google Shape;330;p32">
            <a:extLst>
              <a:ext uri="{FF2B5EF4-FFF2-40B4-BE49-F238E27FC236}">
                <a16:creationId xmlns:a16="http://schemas.microsoft.com/office/drawing/2014/main" id="{20209C63-48B5-ACBF-EEDE-558C0E51E405}"/>
              </a:ext>
            </a:extLst>
          </p:cNvPr>
          <p:cNvSpPr txBox="1">
            <a:spLocks/>
          </p:cNvSpPr>
          <p:nvPr/>
        </p:nvSpPr>
        <p:spPr>
          <a:xfrm>
            <a:off x="4416787" y="3997644"/>
            <a:ext cx="5352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2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" dirty="0"/>
              <a:t>06</a:t>
            </a:r>
          </a:p>
        </p:txBody>
      </p:sp>
      <p:sp>
        <p:nvSpPr>
          <p:cNvPr id="3" name="Google Shape;332;p32">
            <a:extLst>
              <a:ext uri="{FF2B5EF4-FFF2-40B4-BE49-F238E27FC236}">
                <a16:creationId xmlns:a16="http://schemas.microsoft.com/office/drawing/2014/main" id="{50F379BE-D97D-62AF-5CB4-590CF547FF72}"/>
              </a:ext>
            </a:extLst>
          </p:cNvPr>
          <p:cNvSpPr txBox="1">
            <a:spLocks/>
          </p:cNvSpPr>
          <p:nvPr/>
        </p:nvSpPr>
        <p:spPr>
          <a:xfrm>
            <a:off x="4947421" y="4136032"/>
            <a:ext cx="280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2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-US" dirty="0"/>
              <a:t>Betweenness Centrality</a:t>
            </a:r>
          </a:p>
        </p:txBody>
      </p:sp>
      <p:sp>
        <p:nvSpPr>
          <p:cNvPr id="4" name="Google Shape;324;p32">
            <a:extLst>
              <a:ext uri="{FF2B5EF4-FFF2-40B4-BE49-F238E27FC236}">
                <a16:creationId xmlns:a16="http://schemas.microsoft.com/office/drawing/2014/main" id="{9E871F37-EB47-5C1E-84CD-E4152A723E27}"/>
              </a:ext>
            </a:extLst>
          </p:cNvPr>
          <p:cNvSpPr txBox="1">
            <a:spLocks/>
          </p:cNvSpPr>
          <p:nvPr/>
        </p:nvSpPr>
        <p:spPr>
          <a:xfrm>
            <a:off x="643868" y="4032295"/>
            <a:ext cx="537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2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" dirty="0"/>
              <a:t>05</a:t>
            </a:r>
          </a:p>
        </p:txBody>
      </p:sp>
      <p:sp>
        <p:nvSpPr>
          <p:cNvPr id="5" name="Google Shape;329;p32">
            <a:extLst>
              <a:ext uri="{FF2B5EF4-FFF2-40B4-BE49-F238E27FC236}">
                <a16:creationId xmlns:a16="http://schemas.microsoft.com/office/drawing/2014/main" id="{9E943170-9313-825D-879F-0D183DB91D3E}"/>
              </a:ext>
            </a:extLst>
          </p:cNvPr>
          <p:cNvSpPr txBox="1">
            <a:spLocks/>
          </p:cNvSpPr>
          <p:nvPr/>
        </p:nvSpPr>
        <p:spPr>
          <a:xfrm>
            <a:off x="1180101" y="4200378"/>
            <a:ext cx="280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2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-US" dirty="0"/>
              <a:t>Degree Distribution technique</a:t>
            </a:r>
          </a:p>
        </p:txBody>
      </p:sp>
    </p:spTree>
    <p:extLst>
      <p:ext uri="{BB962C8B-B14F-4D97-AF65-F5344CB8AC3E}">
        <p14:creationId xmlns:p14="http://schemas.microsoft.com/office/powerpoint/2010/main" val="34802039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575620" y="1282655"/>
            <a:ext cx="3996379" cy="29387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Identifies interconnected groups of artists in the network using depth-first search. It helps find distinct clusters of artists with strong connections.</a:t>
            </a:r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610096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Connected Components algorithm</a:t>
            </a:r>
            <a:endParaRPr sz="3600" dirty="0"/>
          </a:p>
        </p:txBody>
      </p:sp>
      <p:pic>
        <p:nvPicPr>
          <p:cNvPr id="3" name="Picture 2" descr="A diagram of a structure&#10;&#10;Description automatically generated with low confidence">
            <a:extLst>
              <a:ext uri="{FF2B5EF4-FFF2-40B4-BE49-F238E27FC236}">
                <a16:creationId xmlns:a16="http://schemas.microsoft.com/office/drawing/2014/main" id="{5F4F5C74-5319-D661-60E6-EF7C467C7F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91" r="18649"/>
          <a:stretch/>
        </p:blipFill>
        <p:spPr>
          <a:xfrm>
            <a:off x="4812633" y="1624909"/>
            <a:ext cx="3320716" cy="2806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55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575621" y="1131400"/>
            <a:ext cx="4532644" cy="30093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Calculates the minimum number of connections required to navigate from one artist to another. Provides insights into direct and indirect relationships, influence, and network connectivity.</a:t>
            </a:r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610096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Shortest Paths algorithm</a:t>
            </a:r>
          </a:p>
        </p:txBody>
      </p:sp>
      <p:pic>
        <p:nvPicPr>
          <p:cNvPr id="3" name="Picture 2" descr="A screen shot of a computer program&#10;&#10;Description automatically generated with low confidence">
            <a:extLst>
              <a:ext uri="{FF2B5EF4-FFF2-40B4-BE49-F238E27FC236}">
                <a16:creationId xmlns:a16="http://schemas.microsoft.com/office/drawing/2014/main" id="{7B8A398A-2D4D-5BE1-6AF8-8F94205F67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264" y="2960195"/>
            <a:ext cx="2998228" cy="2017441"/>
          </a:xfrm>
          <a:prstGeom prst="rect">
            <a:avLst/>
          </a:prstGeom>
        </p:spPr>
      </p:pic>
      <p:pic>
        <p:nvPicPr>
          <p:cNvPr id="8" name="Picture 7" descr="A picture containing line, circle, diagram&#10;&#10;Description automatically generated">
            <a:extLst>
              <a:ext uri="{FF2B5EF4-FFF2-40B4-BE49-F238E27FC236}">
                <a16:creationId xmlns:a16="http://schemas.microsoft.com/office/drawing/2014/main" id="{D28E6475-DC40-91C8-E3E6-4C4EBCD01D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264" y="1232896"/>
            <a:ext cx="2998228" cy="158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6535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575621" y="1358282"/>
            <a:ext cx="4051381" cy="2739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Analyzes the distribution of connections (degrees) among artists. Helps identify patterns, popularity, and connectivity. Builds a histogram or data structure based on node degrees.</a:t>
            </a:r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610096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Degree Distribution technique</a:t>
            </a:r>
          </a:p>
        </p:txBody>
      </p:sp>
      <p:pic>
        <p:nvPicPr>
          <p:cNvPr id="8" name="Picture 7" descr="A picture containing text, screenshot, plot, diagram&#10;&#10;Description automatically generated">
            <a:extLst>
              <a:ext uri="{FF2B5EF4-FFF2-40B4-BE49-F238E27FC236}">
                <a16:creationId xmlns:a16="http://schemas.microsoft.com/office/drawing/2014/main" id="{F61B0F2C-4893-4D0E-7246-54CBAB367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6577" y="1472864"/>
            <a:ext cx="3687422" cy="2890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810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661561" y="1622192"/>
            <a:ext cx="7848378" cy="23268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Closeness Centrality: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Measures the centrality and accessibility of artists based on their average distance to other artists. Artists with high closeness centrality are more central and reachable within the network.</a:t>
            </a:r>
          </a:p>
          <a:p>
            <a:pPr marL="285750" lvl="0" indent="-28575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Degree Centrality: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Measures the popularity of artists based on the number of direct connections (degree). Artists with high degree centrality have more connections.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Betweenness Centrality:</a:t>
            </a:r>
          </a:p>
          <a:p>
            <a:pPr marL="742950" lvl="1" indent="-285750" algn="l">
              <a:buFont typeface="Arial" panose="020B0604020202020204" pitchFamily="34" charset="0"/>
              <a:buChar char="•"/>
            </a:pPr>
            <a:r>
              <a:rPr lang="en-US" dirty="0"/>
              <a:t>Measures the importance of a node based on its role in connecting other nodes. Identifies key influencers and connectors within the network.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lvl="0" indent="-285750" algn="l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7810" y="603221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Centralities</a:t>
            </a:r>
          </a:p>
        </p:txBody>
      </p:sp>
    </p:spTree>
    <p:extLst>
      <p:ext uri="{BB962C8B-B14F-4D97-AF65-F5344CB8AC3E}">
        <p14:creationId xmlns:p14="http://schemas.microsoft.com/office/powerpoint/2010/main" val="24898074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47810" y="568846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Centralities</a:t>
            </a:r>
          </a:p>
        </p:txBody>
      </p:sp>
      <p:pic>
        <p:nvPicPr>
          <p:cNvPr id="6" name="Picture 5" descr="A diagram of a high degree centrality&#10;&#10;Description automatically generated with low confidence">
            <a:extLst>
              <a:ext uri="{FF2B5EF4-FFF2-40B4-BE49-F238E27FC236}">
                <a16:creationId xmlns:a16="http://schemas.microsoft.com/office/drawing/2014/main" id="{90EA4C35-813A-55CC-FE10-C1DD0AB20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5003" y="1226021"/>
            <a:ext cx="4778308" cy="322042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83827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2"/>
          <p:cNvSpPr txBox="1">
            <a:spLocks noGrp="1"/>
          </p:cNvSpPr>
          <p:nvPr>
            <p:ph type="title"/>
          </p:nvPr>
        </p:nvSpPr>
        <p:spPr>
          <a:xfrm>
            <a:off x="1256881" y="1781166"/>
            <a:ext cx="2803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/>
          </a:p>
        </p:txBody>
      </p:sp>
      <p:sp>
        <p:nvSpPr>
          <p:cNvPr id="322" name="Google Shape;322;p32"/>
          <p:cNvSpPr txBox="1">
            <a:spLocks noGrp="1"/>
          </p:cNvSpPr>
          <p:nvPr>
            <p:ph type="subTitle" idx="1"/>
          </p:nvPr>
        </p:nvSpPr>
        <p:spPr>
          <a:xfrm>
            <a:off x="798913" y="2232599"/>
            <a:ext cx="2477208" cy="52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400" dirty="0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rPr>
              <a:t>Background, Objectives,</a:t>
            </a:r>
          </a:p>
        </p:txBody>
      </p:sp>
      <p:sp>
        <p:nvSpPr>
          <p:cNvPr id="324" name="Google Shape;324;p32"/>
          <p:cNvSpPr txBox="1">
            <a:spLocks noGrp="1"/>
          </p:cNvSpPr>
          <p:nvPr>
            <p:ph type="title" idx="4"/>
          </p:nvPr>
        </p:nvSpPr>
        <p:spPr>
          <a:xfrm>
            <a:off x="717198" y="2984979"/>
            <a:ext cx="537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30" name="Google Shape;330;p32"/>
          <p:cNvSpPr txBox="1">
            <a:spLocks noGrp="1"/>
          </p:cNvSpPr>
          <p:nvPr>
            <p:ph type="title" idx="13"/>
          </p:nvPr>
        </p:nvSpPr>
        <p:spPr>
          <a:xfrm>
            <a:off x="4840957" y="1781166"/>
            <a:ext cx="535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331" name="Google Shape;331;p32"/>
          <p:cNvSpPr txBox="1">
            <a:spLocks noGrp="1"/>
          </p:cNvSpPr>
          <p:nvPr>
            <p:ph type="subTitle" idx="14"/>
          </p:nvPr>
        </p:nvSpPr>
        <p:spPr>
          <a:xfrm>
            <a:off x="578967" y="3577493"/>
            <a:ext cx="2805600" cy="52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collection, Network construction and analysis, and visualization</a:t>
            </a:r>
            <a:endParaRPr dirty="0"/>
          </a:p>
        </p:txBody>
      </p:sp>
      <p:sp>
        <p:nvSpPr>
          <p:cNvPr id="332" name="Google Shape;332;p32"/>
          <p:cNvSpPr txBox="1">
            <a:spLocks noGrp="1"/>
          </p:cNvSpPr>
          <p:nvPr>
            <p:ph type="title" idx="15"/>
          </p:nvPr>
        </p:nvSpPr>
        <p:spPr>
          <a:xfrm>
            <a:off x="5307370" y="1759133"/>
            <a:ext cx="28008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Discussion</a:t>
            </a:r>
            <a:endParaRPr dirty="0"/>
          </a:p>
        </p:txBody>
      </p:sp>
      <p:sp>
        <p:nvSpPr>
          <p:cNvPr id="333" name="Google Shape;333;p32"/>
          <p:cNvSpPr txBox="1">
            <a:spLocks noGrp="1"/>
          </p:cNvSpPr>
          <p:nvPr>
            <p:ph type="title" idx="16"/>
          </p:nvPr>
        </p:nvSpPr>
        <p:spPr>
          <a:xfrm>
            <a:off x="719341" y="1781166"/>
            <a:ext cx="537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4" name="Google Shape;334;p32"/>
          <p:cNvSpPr txBox="1">
            <a:spLocks noGrp="1"/>
          </p:cNvSpPr>
          <p:nvPr>
            <p:ph type="subTitle" idx="17"/>
          </p:nvPr>
        </p:nvSpPr>
        <p:spPr>
          <a:xfrm>
            <a:off x="4680692" y="2232599"/>
            <a:ext cx="2805600" cy="527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Visualization and insights</a:t>
            </a:r>
          </a:p>
        </p:txBody>
      </p:sp>
      <p:sp>
        <p:nvSpPr>
          <p:cNvPr id="338" name="Google Shape;338;p32"/>
          <p:cNvSpPr txBox="1">
            <a:spLocks noGrp="1"/>
          </p:cNvSpPr>
          <p:nvPr>
            <p:ph type="title" idx="21"/>
          </p:nvPr>
        </p:nvSpPr>
        <p:spPr>
          <a:xfrm>
            <a:off x="352812" y="804518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6" name="Google Shape;332;p32">
            <a:extLst>
              <a:ext uri="{FF2B5EF4-FFF2-40B4-BE49-F238E27FC236}">
                <a16:creationId xmlns:a16="http://schemas.microsoft.com/office/drawing/2014/main" id="{39ABC153-957E-AA9F-1A7E-74911B2DB9A9}"/>
              </a:ext>
            </a:extLst>
          </p:cNvPr>
          <p:cNvSpPr txBox="1">
            <a:spLocks/>
          </p:cNvSpPr>
          <p:nvPr/>
        </p:nvSpPr>
        <p:spPr>
          <a:xfrm>
            <a:off x="1299264" y="2984979"/>
            <a:ext cx="280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2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-US" dirty="0"/>
              <a:t>Methodology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40315" y="1643170"/>
            <a:ext cx="2865411" cy="187005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Visualization &amp; Observation</a:t>
            </a:r>
          </a:p>
        </p:txBody>
      </p:sp>
      <p:pic>
        <p:nvPicPr>
          <p:cNvPr id="6" name="Picture 5" descr="A black hole in a circle&#10;&#10;Description automatically generated with low confidence">
            <a:extLst>
              <a:ext uri="{FF2B5EF4-FFF2-40B4-BE49-F238E27FC236}">
                <a16:creationId xmlns:a16="http://schemas.microsoft.com/office/drawing/2014/main" id="{F2F9D61A-419B-F500-B2B5-F8AF16D6B8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5726" y="204807"/>
            <a:ext cx="4764231" cy="473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289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40"/>
          <p:cNvGrpSpPr/>
          <p:nvPr/>
        </p:nvGrpSpPr>
        <p:grpSpPr>
          <a:xfrm>
            <a:off x="-35700" y="-30000"/>
            <a:ext cx="9215400" cy="5203500"/>
            <a:chOff x="-35700" y="-30000"/>
            <a:chExt cx="9215400" cy="5203500"/>
          </a:xfrm>
        </p:grpSpPr>
        <p:cxnSp>
          <p:nvCxnSpPr>
            <p:cNvPr id="434" name="Google Shape;434;p40"/>
            <p:cNvCxnSpPr/>
            <p:nvPr/>
          </p:nvCxnSpPr>
          <p:spPr>
            <a:xfrm>
              <a:off x="8509900" y="2571750"/>
              <a:ext cx="6369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5" name="Google Shape;435;p40"/>
            <p:cNvCxnSpPr/>
            <p:nvPr/>
          </p:nvCxnSpPr>
          <p:spPr>
            <a:xfrm>
              <a:off x="-35700" y="4623597"/>
              <a:ext cx="9215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436" name="Google Shape;436;p40"/>
            <p:cNvCxnSpPr/>
            <p:nvPr/>
          </p:nvCxnSpPr>
          <p:spPr>
            <a:xfrm rot="5400000">
              <a:off x="5912100" y="2571750"/>
              <a:ext cx="52035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37" name="Google Shape;437;p40"/>
          <p:cNvSpPr txBox="1">
            <a:spLocks noGrp="1"/>
          </p:cNvSpPr>
          <p:nvPr>
            <p:ph type="title"/>
          </p:nvPr>
        </p:nvSpPr>
        <p:spPr>
          <a:xfrm>
            <a:off x="293738" y="527825"/>
            <a:ext cx="7523350" cy="599759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Insights </a:t>
            </a:r>
            <a:endParaRPr dirty="0"/>
          </a:p>
        </p:txBody>
      </p:sp>
      <p:sp>
        <p:nvSpPr>
          <p:cNvPr id="440" name="Google Shape;440;p40"/>
          <p:cNvSpPr txBox="1">
            <a:spLocks noGrp="1"/>
          </p:cNvSpPr>
          <p:nvPr>
            <p:ph type="subTitle" idx="3"/>
          </p:nvPr>
        </p:nvSpPr>
        <p:spPr>
          <a:xfrm>
            <a:off x="897353" y="1337977"/>
            <a:ext cx="3320700" cy="9957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observed a wide range of communities on Spotify (335 community).</a:t>
            </a:r>
            <a:endParaRPr dirty="0"/>
          </a:p>
        </p:txBody>
      </p:sp>
      <p:sp>
        <p:nvSpPr>
          <p:cNvPr id="442" name="Google Shape;442;p40"/>
          <p:cNvSpPr/>
          <p:nvPr/>
        </p:nvSpPr>
        <p:spPr>
          <a:xfrm>
            <a:off x="197017" y="1546797"/>
            <a:ext cx="622200" cy="622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43" name="Google Shape;443;p40"/>
          <p:cNvSpPr/>
          <p:nvPr/>
        </p:nvSpPr>
        <p:spPr>
          <a:xfrm>
            <a:off x="4296726" y="1482029"/>
            <a:ext cx="622200" cy="622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53" name="Google Shape;453;p40"/>
          <p:cNvSpPr/>
          <p:nvPr/>
        </p:nvSpPr>
        <p:spPr>
          <a:xfrm>
            <a:off x="8712900" y="4751950"/>
            <a:ext cx="273300" cy="273300"/>
          </a:xfrm>
          <a:prstGeom prst="star4">
            <a:avLst>
              <a:gd name="adj" fmla="val 125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42;p40">
            <a:extLst>
              <a:ext uri="{FF2B5EF4-FFF2-40B4-BE49-F238E27FC236}">
                <a16:creationId xmlns:a16="http://schemas.microsoft.com/office/drawing/2014/main" id="{AF9867F0-FD06-23F2-4CB4-9D00945E1150}"/>
              </a:ext>
            </a:extLst>
          </p:cNvPr>
          <p:cNvSpPr/>
          <p:nvPr/>
        </p:nvSpPr>
        <p:spPr>
          <a:xfrm>
            <a:off x="156912" y="3129240"/>
            <a:ext cx="622200" cy="622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14" name="Google Shape;443;p40">
            <a:extLst>
              <a:ext uri="{FF2B5EF4-FFF2-40B4-BE49-F238E27FC236}">
                <a16:creationId xmlns:a16="http://schemas.microsoft.com/office/drawing/2014/main" id="{B36997DE-D4ED-9DD3-0A15-8E9E6AEA77FF}"/>
              </a:ext>
            </a:extLst>
          </p:cNvPr>
          <p:cNvSpPr/>
          <p:nvPr/>
        </p:nvSpPr>
        <p:spPr>
          <a:xfrm>
            <a:off x="4249746" y="3167597"/>
            <a:ext cx="622200" cy="622200"/>
          </a:xfrm>
          <a:prstGeom prst="rect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grpSp>
        <p:nvGrpSpPr>
          <p:cNvPr id="25" name="Google Shape;4877;p71">
            <a:extLst>
              <a:ext uri="{FF2B5EF4-FFF2-40B4-BE49-F238E27FC236}">
                <a16:creationId xmlns:a16="http://schemas.microsoft.com/office/drawing/2014/main" id="{770C9776-A5DD-26B8-EE76-45C975DD26B6}"/>
              </a:ext>
            </a:extLst>
          </p:cNvPr>
          <p:cNvGrpSpPr/>
          <p:nvPr/>
        </p:nvGrpSpPr>
        <p:grpSpPr>
          <a:xfrm>
            <a:off x="253199" y="1615533"/>
            <a:ext cx="497597" cy="473499"/>
            <a:chOff x="5049725" y="1435050"/>
            <a:chExt cx="486550" cy="481850"/>
          </a:xfrm>
          <a:solidFill>
            <a:schemeClr val="bg2">
              <a:lumMod val="10000"/>
            </a:schemeClr>
          </a:solidFill>
        </p:grpSpPr>
        <p:sp>
          <p:nvSpPr>
            <p:cNvPr id="26" name="Google Shape;4878;p71">
              <a:extLst>
                <a:ext uri="{FF2B5EF4-FFF2-40B4-BE49-F238E27FC236}">
                  <a16:creationId xmlns:a16="http://schemas.microsoft.com/office/drawing/2014/main" id="{467BEA8E-5843-7D1B-E46E-CEB7B2CA6093}"/>
                </a:ext>
              </a:extLst>
            </p:cNvPr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7" name="Google Shape;4879;p71">
              <a:extLst>
                <a:ext uri="{FF2B5EF4-FFF2-40B4-BE49-F238E27FC236}">
                  <a16:creationId xmlns:a16="http://schemas.microsoft.com/office/drawing/2014/main" id="{92BC8331-DA5C-826B-C2ED-9E3B9135D068}"/>
                </a:ext>
              </a:extLst>
            </p:cNvPr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8" name="Google Shape;4880;p71">
              <a:extLst>
                <a:ext uri="{FF2B5EF4-FFF2-40B4-BE49-F238E27FC236}">
                  <a16:creationId xmlns:a16="http://schemas.microsoft.com/office/drawing/2014/main" id="{AA61083D-A137-8774-4594-A549E511C73E}"/>
                </a:ext>
              </a:extLst>
            </p:cNvPr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29" name="Google Shape;4881;p71">
              <a:extLst>
                <a:ext uri="{FF2B5EF4-FFF2-40B4-BE49-F238E27FC236}">
                  <a16:creationId xmlns:a16="http://schemas.microsoft.com/office/drawing/2014/main" id="{0C148912-4102-7317-C3D9-CE60E2DBD353}"/>
                </a:ext>
              </a:extLst>
            </p:cNvPr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grpSp>
        <p:nvGrpSpPr>
          <p:cNvPr id="30" name="Google Shape;4877;p71">
            <a:extLst>
              <a:ext uri="{FF2B5EF4-FFF2-40B4-BE49-F238E27FC236}">
                <a16:creationId xmlns:a16="http://schemas.microsoft.com/office/drawing/2014/main" id="{A25BBEFE-06A5-421F-9C5C-8007F55B3773}"/>
              </a:ext>
            </a:extLst>
          </p:cNvPr>
          <p:cNvGrpSpPr/>
          <p:nvPr/>
        </p:nvGrpSpPr>
        <p:grpSpPr>
          <a:xfrm>
            <a:off x="4365882" y="1558370"/>
            <a:ext cx="497597" cy="473499"/>
            <a:chOff x="5049725" y="1435050"/>
            <a:chExt cx="486550" cy="481850"/>
          </a:xfrm>
          <a:solidFill>
            <a:schemeClr val="bg2">
              <a:lumMod val="10000"/>
            </a:schemeClr>
          </a:solidFill>
        </p:grpSpPr>
        <p:sp>
          <p:nvSpPr>
            <p:cNvPr id="31" name="Google Shape;4878;p71">
              <a:extLst>
                <a:ext uri="{FF2B5EF4-FFF2-40B4-BE49-F238E27FC236}">
                  <a16:creationId xmlns:a16="http://schemas.microsoft.com/office/drawing/2014/main" id="{120B5F59-49B3-18EC-0DE0-54BE509BE77E}"/>
                </a:ext>
              </a:extLst>
            </p:cNvPr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2" name="Google Shape;4879;p71">
              <a:extLst>
                <a:ext uri="{FF2B5EF4-FFF2-40B4-BE49-F238E27FC236}">
                  <a16:creationId xmlns:a16="http://schemas.microsoft.com/office/drawing/2014/main" id="{D5E35C21-C6F2-8970-CBFF-E947010D14EA}"/>
                </a:ext>
              </a:extLst>
            </p:cNvPr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3" name="Google Shape;4880;p71">
              <a:extLst>
                <a:ext uri="{FF2B5EF4-FFF2-40B4-BE49-F238E27FC236}">
                  <a16:creationId xmlns:a16="http://schemas.microsoft.com/office/drawing/2014/main" id="{52BBEEA7-F35F-F840-50DD-3CCC1B7A0C9D}"/>
                </a:ext>
              </a:extLst>
            </p:cNvPr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4" name="Google Shape;4881;p71">
              <a:extLst>
                <a:ext uri="{FF2B5EF4-FFF2-40B4-BE49-F238E27FC236}">
                  <a16:creationId xmlns:a16="http://schemas.microsoft.com/office/drawing/2014/main" id="{BDDE5DFE-903A-D678-A5B8-1407EC8377EF}"/>
                </a:ext>
              </a:extLst>
            </p:cNvPr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grpSp>
        <p:nvGrpSpPr>
          <p:cNvPr id="35" name="Google Shape;4877;p71">
            <a:extLst>
              <a:ext uri="{FF2B5EF4-FFF2-40B4-BE49-F238E27FC236}">
                <a16:creationId xmlns:a16="http://schemas.microsoft.com/office/drawing/2014/main" id="{43D04E99-B55C-DD73-8A78-B3EA38F7FE2D}"/>
              </a:ext>
            </a:extLst>
          </p:cNvPr>
          <p:cNvGrpSpPr/>
          <p:nvPr/>
        </p:nvGrpSpPr>
        <p:grpSpPr>
          <a:xfrm>
            <a:off x="237937" y="3203590"/>
            <a:ext cx="497597" cy="473499"/>
            <a:chOff x="5049725" y="1435050"/>
            <a:chExt cx="486550" cy="481850"/>
          </a:xfrm>
          <a:solidFill>
            <a:schemeClr val="bg2">
              <a:lumMod val="10000"/>
            </a:schemeClr>
          </a:solidFill>
        </p:grpSpPr>
        <p:sp>
          <p:nvSpPr>
            <p:cNvPr id="36" name="Google Shape;4878;p71">
              <a:extLst>
                <a:ext uri="{FF2B5EF4-FFF2-40B4-BE49-F238E27FC236}">
                  <a16:creationId xmlns:a16="http://schemas.microsoft.com/office/drawing/2014/main" id="{466113BA-01FD-90B0-A7D4-43BC233D3062}"/>
                </a:ext>
              </a:extLst>
            </p:cNvPr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7" name="Google Shape;4879;p71">
              <a:extLst>
                <a:ext uri="{FF2B5EF4-FFF2-40B4-BE49-F238E27FC236}">
                  <a16:creationId xmlns:a16="http://schemas.microsoft.com/office/drawing/2014/main" id="{35B01984-5A4A-279C-C5AF-DCCBA20D25F0}"/>
                </a:ext>
              </a:extLst>
            </p:cNvPr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8" name="Google Shape;4880;p71">
              <a:extLst>
                <a:ext uri="{FF2B5EF4-FFF2-40B4-BE49-F238E27FC236}">
                  <a16:creationId xmlns:a16="http://schemas.microsoft.com/office/drawing/2014/main" id="{9989EEDF-3193-07EA-C820-1F56E88E6D36}"/>
                </a:ext>
              </a:extLst>
            </p:cNvPr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39" name="Google Shape;4881;p71">
              <a:extLst>
                <a:ext uri="{FF2B5EF4-FFF2-40B4-BE49-F238E27FC236}">
                  <a16:creationId xmlns:a16="http://schemas.microsoft.com/office/drawing/2014/main" id="{B07CDDE0-D3DA-5DB6-7C12-063726BFB524}"/>
                </a:ext>
              </a:extLst>
            </p:cNvPr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grpSp>
        <p:nvGrpSpPr>
          <p:cNvPr id="40" name="Google Shape;4877;p71">
            <a:extLst>
              <a:ext uri="{FF2B5EF4-FFF2-40B4-BE49-F238E27FC236}">
                <a16:creationId xmlns:a16="http://schemas.microsoft.com/office/drawing/2014/main" id="{E47F9520-A596-C426-D8B9-49CA877A4133}"/>
              </a:ext>
            </a:extLst>
          </p:cNvPr>
          <p:cNvGrpSpPr/>
          <p:nvPr/>
        </p:nvGrpSpPr>
        <p:grpSpPr>
          <a:xfrm>
            <a:off x="4318944" y="3235436"/>
            <a:ext cx="497597" cy="473499"/>
            <a:chOff x="5049725" y="1435050"/>
            <a:chExt cx="486550" cy="481850"/>
          </a:xfrm>
          <a:solidFill>
            <a:schemeClr val="bg2">
              <a:lumMod val="10000"/>
            </a:schemeClr>
          </a:solidFill>
        </p:grpSpPr>
        <p:sp>
          <p:nvSpPr>
            <p:cNvPr id="41" name="Google Shape;4878;p71">
              <a:extLst>
                <a:ext uri="{FF2B5EF4-FFF2-40B4-BE49-F238E27FC236}">
                  <a16:creationId xmlns:a16="http://schemas.microsoft.com/office/drawing/2014/main" id="{7DE12166-67A1-3897-6EC2-05B94A71054D}"/>
                </a:ext>
              </a:extLst>
            </p:cNvPr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2" name="Google Shape;4879;p71">
              <a:extLst>
                <a:ext uri="{FF2B5EF4-FFF2-40B4-BE49-F238E27FC236}">
                  <a16:creationId xmlns:a16="http://schemas.microsoft.com/office/drawing/2014/main" id="{F79DD66E-8CBA-0594-C5E6-14DA1AC5AD0C}"/>
                </a:ext>
              </a:extLst>
            </p:cNvPr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3" name="Google Shape;4880;p71">
              <a:extLst>
                <a:ext uri="{FF2B5EF4-FFF2-40B4-BE49-F238E27FC236}">
                  <a16:creationId xmlns:a16="http://schemas.microsoft.com/office/drawing/2014/main" id="{F1777097-367D-E6F0-00D1-BD985379E010}"/>
                </a:ext>
              </a:extLst>
            </p:cNvPr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44" name="Google Shape;4881;p71">
              <a:extLst>
                <a:ext uri="{FF2B5EF4-FFF2-40B4-BE49-F238E27FC236}">
                  <a16:creationId xmlns:a16="http://schemas.microsoft.com/office/drawing/2014/main" id="{54112ACB-8810-05C0-64F7-D17F2718B326}"/>
                </a:ext>
              </a:extLst>
            </p:cNvPr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2" name="Google Shape;440;p40">
            <a:extLst>
              <a:ext uri="{FF2B5EF4-FFF2-40B4-BE49-F238E27FC236}">
                <a16:creationId xmlns:a16="http://schemas.microsoft.com/office/drawing/2014/main" id="{876ECE00-17ED-2956-909F-1424B7D2E029}"/>
              </a:ext>
            </a:extLst>
          </p:cNvPr>
          <p:cNvSpPr txBox="1">
            <a:spLocks/>
          </p:cNvSpPr>
          <p:nvPr/>
        </p:nvSpPr>
        <p:spPr>
          <a:xfrm>
            <a:off x="925656" y="3007072"/>
            <a:ext cx="3048901" cy="1011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just"/>
            <a:r>
              <a:rPr lang="en-US" dirty="0"/>
              <a:t>Usually, These communities are in the same genre, country, and same language. But we found different communities with different backgrounds.</a:t>
            </a:r>
          </a:p>
        </p:txBody>
      </p:sp>
      <p:sp>
        <p:nvSpPr>
          <p:cNvPr id="3" name="Google Shape;440;p40">
            <a:extLst>
              <a:ext uri="{FF2B5EF4-FFF2-40B4-BE49-F238E27FC236}">
                <a16:creationId xmlns:a16="http://schemas.microsoft.com/office/drawing/2014/main" id="{E863FC44-FEAC-E482-006A-B2BE699636DE}"/>
              </a:ext>
            </a:extLst>
          </p:cNvPr>
          <p:cNvSpPr txBox="1">
            <a:spLocks/>
          </p:cNvSpPr>
          <p:nvPr/>
        </p:nvSpPr>
        <p:spPr>
          <a:xfrm>
            <a:off x="5059199" y="1385502"/>
            <a:ext cx="3048901" cy="1011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just"/>
            <a:r>
              <a:rPr lang="en-US" dirty="0"/>
              <a:t>According to targeted artists, the recommendations appears according to the shortest path between the main artist and the targeted one.</a:t>
            </a:r>
          </a:p>
        </p:txBody>
      </p:sp>
      <p:sp>
        <p:nvSpPr>
          <p:cNvPr id="5" name="Google Shape;440;p40">
            <a:extLst>
              <a:ext uri="{FF2B5EF4-FFF2-40B4-BE49-F238E27FC236}">
                <a16:creationId xmlns:a16="http://schemas.microsoft.com/office/drawing/2014/main" id="{406E3842-5E71-C4A0-D5FC-93BC73EDB278}"/>
              </a:ext>
            </a:extLst>
          </p:cNvPr>
          <p:cNvSpPr txBox="1">
            <a:spLocks/>
          </p:cNvSpPr>
          <p:nvPr/>
        </p:nvSpPr>
        <p:spPr>
          <a:xfrm>
            <a:off x="5026499" y="2999831"/>
            <a:ext cx="3048901" cy="1011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None/>
              <a:defRPr sz="1400" b="0" i="0" u="none" strike="noStrike" cap="none"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pPr marL="0" indent="0" algn="just"/>
            <a:r>
              <a:rPr lang="en-US" dirty="0"/>
              <a:t>We identified the highly connected artists using the shortest path algorithms, which would help us in the music recommendation process.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42"/>
          <p:cNvSpPr txBox="1">
            <a:spLocks noGrp="1"/>
          </p:cNvSpPr>
          <p:nvPr>
            <p:ph type="title"/>
          </p:nvPr>
        </p:nvSpPr>
        <p:spPr>
          <a:xfrm>
            <a:off x="1546650" y="1307100"/>
            <a:ext cx="6050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 !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 txBox="1">
            <a:spLocks noGrp="1"/>
          </p:cNvSpPr>
          <p:nvPr>
            <p:ph type="title" idx="2"/>
          </p:nvPr>
        </p:nvSpPr>
        <p:spPr>
          <a:xfrm>
            <a:off x="2996575" y="1057362"/>
            <a:ext cx="3150900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44" name="Google Shape;344;p33"/>
          <p:cNvSpPr txBox="1">
            <a:spLocks noGrp="1"/>
          </p:cNvSpPr>
          <p:nvPr>
            <p:ph type="title"/>
          </p:nvPr>
        </p:nvSpPr>
        <p:spPr>
          <a:xfrm>
            <a:off x="1751250" y="2576650"/>
            <a:ext cx="5641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 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719999" y="1636292"/>
            <a:ext cx="7499281" cy="22000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Digital music platforms like Spotify provide vast amounts of data on musical preferences and artist relationships.</a:t>
            </a:r>
          </a:p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Network analysis offers a powerful framework for studying complex relationships in the music industry.</a:t>
            </a:r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795725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Background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1329584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719999" y="1586103"/>
            <a:ext cx="7499281" cy="274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research analyzes artist relationships using the Spotify API to construct a network based on shared fanbases.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objective is to investigate the interconnectedness of artists and identify prominent clusters and influential figures.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Python and data analysis libraries are used to connect with the Spotify API and perform analyses on the dataset.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research aims to uncover insights into artist connections, identify influential figures, and impact music recommendation systems and artist collaborations.</a:t>
            </a:r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814197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Objectives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00476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33"/>
          <p:cNvSpPr txBox="1">
            <a:spLocks noGrp="1"/>
          </p:cNvSpPr>
          <p:nvPr>
            <p:ph type="title" idx="2"/>
          </p:nvPr>
        </p:nvSpPr>
        <p:spPr>
          <a:xfrm>
            <a:off x="1625478" y="1270493"/>
            <a:ext cx="5879293" cy="13935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 </a:t>
            </a:r>
            <a:endParaRPr dirty="0"/>
          </a:p>
        </p:txBody>
      </p:sp>
      <p:sp>
        <p:nvSpPr>
          <p:cNvPr id="344" name="Google Shape;344;p33"/>
          <p:cNvSpPr txBox="1">
            <a:spLocks noGrp="1"/>
          </p:cNvSpPr>
          <p:nvPr>
            <p:ph type="title"/>
          </p:nvPr>
        </p:nvSpPr>
        <p:spPr>
          <a:xfrm>
            <a:off x="1744375" y="2892909"/>
            <a:ext cx="5641500" cy="53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42720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2"/>
          <p:cNvSpPr txBox="1">
            <a:spLocks noGrp="1"/>
          </p:cNvSpPr>
          <p:nvPr>
            <p:ph type="title"/>
          </p:nvPr>
        </p:nvSpPr>
        <p:spPr>
          <a:xfrm>
            <a:off x="1180020" y="1772689"/>
            <a:ext cx="2923233" cy="691698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Collection</a:t>
            </a:r>
            <a:endParaRPr dirty="0"/>
          </a:p>
        </p:txBody>
      </p:sp>
      <p:sp>
        <p:nvSpPr>
          <p:cNvPr id="324" name="Google Shape;324;p32"/>
          <p:cNvSpPr txBox="1">
            <a:spLocks noGrp="1"/>
          </p:cNvSpPr>
          <p:nvPr>
            <p:ph type="title" idx="4"/>
          </p:nvPr>
        </p:nvSpPr>
        <p:spPr>
          <a:xfrm>
            <a:off x="4410121" y="1988071"/>
            <a:ext cx="537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329" name="Google Shape;329;p32"/>
          <p:cNvSpPr txBox="1">
            <a:spLocks noGrp="1"/>
          </p:cNvSpPr>
          <p:nvPr>
            <p:ph type="title" idx="9"/>
          </p:nvPr>
        </p:nvSpPr>
        <p:spPr>
          <a:xfrm>
            <a:off x="4927943" y="1985107"/>
            <a:ext cx="3315625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Network Construction</a:t>
            </a:r>
            <a:endParaRPr dirty="0"/>
          </a:p>
        </p:txBody>
      </p:sp>
      <p:sp>
        <p:nvSpPr>
          <p:cNvPr id="330" name="Google Shape;330;p32"/>
          <p:cNvSpPr txBox="1">
            <a:spLocks noGrp="1"/>
          </p:cNvSpPr>
          <p:nvPr>
            <p:ph type="title" idx="13"/>
          </p:nvPr>
        </p:nvSpPr>
        <p:spPr>
          <a:xfrm>
            <a:off x="4415639" y="3190581"/>
            <a:ext cx="5352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333" name="Google Shape;333;p32"/>
          <p:cNvSpPr txBox="1">
            <a:spLocks noGrp="1"/>
          </p:cNvSpPr>
          <p:nvPr>
            <p:ph type="title" idx="16"/>
          </p:nvPr>
        </p:nvSpPr>
        <p:spPr>
          <a:xfrm>
            <a:off x="664341" y="1946168"/>
            <a:ext cx="537300" cy="5277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338" name="Google Shape;338;p32"/>
          <p:cNvSpPr txBox="1">
            <a:spLocks noGrp="1"/>
          </p:cNvSpPr>
          <p:nvPr>
            <p:ph type="title" idx="21"/>
          </p:nvPr>
        </p:nvSpPr>
        <p:spPr>
          <a:xfrm>
            <a:off x="600319" y="769408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 </a:t>
            </a:r>
            <a:endParaRPr dirty="0"/>
          </a:p>
        </p:txBody>
      </p:sp>
      <p:sp>
        <p:nvSpPr>
          <p:cNvPr id="16" name="Google Shape;332;p32">
            <a:extLst>
              <a:ext uri="{FF2B5EF4-FFF2-40B4-BE49-F238E27FC236}">
                <a16:creationId xmlns:a16="http://schemas.microsoft.com/office/drawing/2014/main" id="{39ABC153-957E-AA9F-1A7E-74911B2DB9A9}"/>
              </a:ext>
            </a:extLst>
          </p:cNvPr>
          <p:cNvSpPr txBox="1">
            <a:spLocks/>
          </p:cNvSpPr>
          <p:nvPr/>
        </p:nvSpPr>
        <p:spPr>
          <a:xfrm>
            <a:off x="4948705" y="3197152"/>
            <a:ext cx="280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2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-US" dirty="0"/>
              <a:t>Visualization</a:t>
            </a:r>
          </a:p>
        </p:txBody>
      </p:sp>
      <p:sp>
        <p:nvSpPr>
          <p:cNvPr id="19" name="Google Shape;324;p32">
            <a:extLst>
              <a:ext uri="{FF2B5EF4-FFF2-40B4-BE49-F238E27FC236}">
                <a16:creationId xmlns:a16="http://schemas.microsoft.com/office/drawing/2014/main" id="{900836FD-13DF-895A-35B4-DF5F7A2FB71C}"/>
              </a:ext>
            </a:extLst>
          </p:cNvPr>
          <p:cNvSpPr txBox="1">
            <a:spLocks/>
          </p:cNvSpPr>
          <p:nvPr/>
        </p:nvSpPr>
        <p:spPr>
          <a:xfrm>
            <a:off x="642720" y="3178627"/>
            <a:ext cx="5373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25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" dirty="0"/>
              <a:t>03</a:t>
            </a:r>
          </a:p>
        </p:txBody>
      </p:sp>
      <p:sp>
        <p:nvSpPr>
          <p:cNvPr id="20" name="Google Shape;329;p32">
            <a:extLst>
              <a:ext uri="{FF2B5EF4-FFF2-40B4-BE49-F238E27FC236}">
                <a16:creationId xmlns:a16="http://schemas.microsoft.com/office/drawing/2014/main" id="{A16E8A2A-8164-AB27-9C93-DD947858D02F}"/>
              </a:ext>
            </a:extLst>
          </p:cNvPr>
          <p:cNvSpPr txBox="1">
            <a:spLocks/>
          </p:cNvSpPr>
          <p:nvPr/>
        </p:nvSpPr>
        <p:spPr>
          <a:xfrm>
            <a:off x="1180020" y="3178627"/>
            <a:ext cx="2800800" cy="52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2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ld Standard TT"/>
              <a:buNone/>
              <a:defRPr sz="2400" b="1" i="0" u="none" strike="noStrike" cap="none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r>
              <a:rPr lang="en-US" dirty="0"/>
              <a:t>Network Analysis</a:t>
            </a:r>
          </a:p>
        </p:txBody>
      </p:sp>
    </p:spTree>
    <p:extLst>
      <p:ext uri="{BB962C8B-B14F-4D97-AF65-F5344CB8AC3E}">
        <p14:creationId xmlns:p14="http://schemas.microsoft.com/office/powerpoint/2010/main" val="2688448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623748" y="1598911"/>
            <a:ext cx="7571476" cy="23268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First step was: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300" dirty="0"/>
              <a:t>Scraping Last.fm for Artist Names by Nationality: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Utilized BeautifulSoup library to extract artist names based on nationality.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Defined a list of nationalities: United States, United Kingdom, Canada, and Australia.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Sent requests to Last.fm artists pages for each nationality.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Parsed HTML content to extract artist names.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Analyzed pagination elements to determine total number of pages.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Extracted artist names from relevant HTML elements.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sz="1300" dirty="0"/>
              <a:t>Stored extracted artist names in a list for each nationality.</a:t>
            </a:r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568846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Data Collection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9930915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>
            <a:spLocks noGrp="1"/>
          </p:cNvSpPr>
          <p:nvPr>
            <p:ph type="subTitle" idx="1"/>
          </p:nvPr>
        </p:nvSpPr>
        <p:spPr>
          <a:xfrm>
            <a:off x="768127" y="1571410"/>
            <a:ext cx="7543976" cy="23268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285750" lvl="0" indent="-28575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Second step was:</a:t>
            </a:r>
          </a:p>
          <a:p>
            <a:pPr marL="742950" lvl="1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Removing Duplicate Artist Names: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dirty="0"/>
              <a:t>Developed a Python script to remove duplicate names from the collected artist names.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dirty="0"/>
              <a:t>Used list manipulation techniques to ensure each artist appears only once.</a:t>
            </a:r>
          </a:p>
          <a:p>
            <a:pPr marL="1200150" lvl="2" indent="-285750" algn="just">
              <a:buFont typeface="Arial" panose="020B0604020202020204" pitchFamily="34" charset="0"/>
              <a:buChar char="•"/>
            </a:pPr>
            <a:r>
              <a:rPr lang="en-US" dirty="0"/>
              <a:t>Cleaned list of unique artist names was written to the "foreign.txt" file.</a:t>
            </a:r>
          </a:p>
        </p:txBody>
      </p:sp>
      <p:sp>
        <p:nvSpPr>
          <p:cNvPr id="4" name="Google Shape;437;p40">
            <a:extLst>
              <a:ext uri="{FF2B5EF4-FFF2-40B4-BE49-F238E27FC236}">
                <a16:creationId xmlns:a16="http://schemas.microsoft.com/office/drawing/2014/main" id="{32C73C0C-470C-7A8B-69C3-9B955CB4E08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568846"/>
            <a:ext cx="7704000" cy="622800"/>
          </a:xfrm>
          <a:prstGeom prst="rect">
            <a:avLst/>
          </a:prstGeom>
        </p:spPr>
        <p:txBody>
          <a:bodyPr spcFirstLastPara="1" wrap="square" lIns="0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dirty="0"/>
              <a:t>Data Collection</a:t>
            </a:r>
            <a:endParaRPr sz="3600" dirty="0"/>
          </a:p>
        </p:txBody>
      </p:sp>
    </p:spTree>
    <p:extLst>
      <p:ext uri="{BB962C8B-B14F-4D97-AF65-F5344CB8AC3E}">
        <p14:creationId xmlns:p14="http://schemas.microsoft.com/office/powerpoint/2010/main" val="2947352462"/>
      </p:ext>
    </p:extLst>
  </p:cSld>
  <p:clrMapOvr>
    <a:masterClrMapping/>
  </p:clrMapOvr>
</p:sld>
</file>

<file path=ppt/theme/theme1.xml><?xml version="1.0" encoding="utf-8"?>
<a:theme xmlns:a="http://schemas.openxmlformats.org/drawingml/2006/main" name="Formal Research Paper Slideshow by Slidesgo">
  <a:themeElements>
    <a:clrScheme name="Simple Light">
      <a:dk1>
        <a:srgbClr val="191919"/>
      </a:dk1>
      <a:lt1>
        <a:srgbClr val="FFFFFF"/>
      </a:lt1>
      <a:dk2>
        <a:srgbClr val="DDD9D5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878</Words>
  <Application>Microsoft Office PowerPoint</Application>
  <PresentationFormat>On-screen Show (16:9)</PresentationFormat>
  <Paragraphs>107</Paragraphs>
  <Slides>22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Didact Gothic</vt:lpstr>
      <vt:lpstr>Arial</vt:lpstr>
      <vt:lpstr>Old Standard TT</vt:lpstr>
      <vt:lpstr>Montserrat ExtraBold</vt:lpstr>
      <vt:lpstr>Formal Research Paper Slideshow by Slidesgo</vt:lpstr>
      <vt:lpstr>Exploring the Spotify Artist Network: A Comprehensive Analysis and Network-based Insights</vt:lpstr>
      <vt:lpstr>Introduction</vt:lpstr>
      <vt:lpstr>01</vt:lpstr>
      <vt:lpstr>Background</vt:lpstr>
      <vt:lpstr>Objectives</vt:lpstr>
      <vt:lpstr>02 </vt:lpstr>
      <vt:lpstr>Data Collection</vt:lpstr>
      <vt:lpstr>Data Collection</vt:lpstr>
      <vt:lpstr>Data Collection</vt:lpstr>
      <vt:lpstr>Data Collection</vt:lpstr>
      <vt:lpstr>Network Construction</vt:lpstr>
      <vt:lpstr>Network Construction</vt:lpstr>
      <vt:lpstr>Network Analysis</vt:lpstr>
      <vt:lpstr>Connected Components algorithm</vt:lpstr>
      <vt:lpstr>Connected Components algorithm</vt:lpstr>
      <vt:lpstr>Shortest Paths algorithm</vt:lpstr>
      <vt:lpstr>Degree Distribution technique</vt:lpstr>
      <vt:lpstr>Centralities</vt:lpstr>
      <vt:lpstr>Centralities</vt:lpstr>
      <vt:lpstr>Visualization &amp; Observation</vt:lpstr>
      <vt:lpstr>Insights </vt:lpstr>
      <vt:lpstr>Thanks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Detection of Defects on Metal Surfaces using Deep Learning Techniques and Vision Transformers</dc:title>
  <dc:creator>Aurora San</dc:creator>
  <cp:lastModifiedBy>arwa Zakaria</cp:lastModifiedBy>
  <cp:revision>28</cp:revision>
  <dcterms:modified xsi:type="dcterms:W3CDTF">2023-05-25T08:46:08Z</dcterms:modified>
</cp:coreProperties>
</file>